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7" roundtripDataSignature="AMtx7mgytKL/1wTMl+3bYlmS5xRGCj8A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The nucelus of the ice/ dust would melt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When a comet comes close to the sun, the heat causes the solid ice to turn into gas vapor </a:t>
            </a:r>
            <a:endParaRPr/>
          </a:p>
        </p:txBody>
      </p:sp>
      <p:sp>
        <p:nvSpPr>
          <p:cNvPr id="174" name="Google Shape;174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IE"/>
              <a:t>Made up of rock form left over from the formation of planet 4.5 bn years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Ceres used to be an asteroid in the solar system until 2006 until it was reclassified as a dwarf planet like pluto </a:t>
            </a:r>
            <a:endParaRPr/>
          </a:p>
        </p:txBody>
      </p:sp>
      <p:sp>
        <p:nvSpPr>
          <p:cNvPr id="192" name="Google Shape;192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Gas ice and dust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Kuiper belt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Oort cloud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Rock and metal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Inner and blet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r>
              <a:rPr b="1" i="0" lang="en-I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something in space, such as a star or planet</a:t>
            </a:r>
            <a:r>
              <a:rPr b="0" i="0" lang="en-I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111" name="Google Shape;11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Located a great distance from the heat energy of the sun </a:t>
            </a:r>
            <a:endParaRPr/>
          </a:p>
        </p:txBody>
      </p:sp>
      <p:sp>
        <p:nvSpPr>
          <p:cNvPr id="131" name="Google Shape;13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Comets look like solid objects until their orbit brings them close to the sun.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Then the suns heat energy evaporates the comets ice. This sends dust ang gases out into space- form into a giant glowing head with a long tail.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The tail can stretch out for millions of miles behind the comet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0" name="Google Shape;30;p2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2" name="Google Shape;32;p2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3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g"/><Relationship Id="rId4" Type="http://schemas.openxmlformats.org/officeDocument/2006/relationships/image" Target="../media/image1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IE"/>
              <a:t>Comets, Asteroids and Meteors </a:t>
            </a:r>
            <a:endParaRPr/>
          </a:p>
        </p:txBody>
      </p:sp>
      <p:sp>
        <p:nvSpPr>
          <p:cNvPr id="101" name="Google Shape;101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"/>
          <p:cNvSpPr txBox="1"/>
          <p:nvPr>
            <p:ph type="title"/>
          </p:nvPr>
        </p:nvSpPr>
        <p:spPr>
          <a:xfrm>
            <a:off x="0" y="-363275"/>
            <a:ext cx="125535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E"/>
              <a:t>Comets originate from two areas of our solar system</a:t>
            </a:r>
            <a:endParaRPr/>
          </a:p>
        </p:txBody>
      </p:sp>
      <p:sp>
        <p:nvSpPr>
          <p:cNvPr id="165" name="Google Shape;165;p10"/>
          <p:cNvSpPr txBox="1"/>
          <p:nvPr>
            <p:ph idx="1" type="body"/>
          </p:nvPr>
        </p:nvSpPr>
        <p:spPr>
          <a:xfrm>
            <a:off x="7575177" y="242537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E"/>
              <a:t>The Oort cloud</a:t>
            </a:r>
            <a:endParaRPr/>
          </a:p>
        </p:txBody>
      </p:sp>
      <p:sp>
        <p:nvSpPr>
          <p:cNvPr id="166" name="Google Shape;166;p10"/>
          <p:cNvSpPr txBox="1"/>
          <p:nvPr>
            <p:ph idx="2" type="body"/>
          </p:nvPr>
        </p:nvSpPr>
        <p:spPr>
          <a:xfrm>
            <a:off x="5908209" y="3378963"/>
            <a:ext cx="603997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Located in the </a:t>
            </a:r>
            <a:r>
              <a:rPr b="1" lang="en-IE"/>
              <a:t>outer limits </a:t>
            </a:r>
            <a:r>
              <a:rPr lang="en-IE"/>
              <a:t>of the solar system.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It contains</a:t>
            </a:r>
            <a:r>
              <a:rPr b="1" lang="en-IE"/>
              <a:t> long period comets</a:t>
            </a:r>
            <a:r>
              <a:rPr lang="en-IE"/>
              <a:t>, whose orbit of the sun is from 200 – 200 million years. </a:t>
            </a:r>
            <a:endParaRPr/>
          </a:p>
        </p:txBody>
      </p:sp>
      <p:sp>
        <p:nvSpPr>
          <p:cNvPr id="167" name="Google Shape;167;p10"/>
          <p:cNvSpPr txBox="1"/>
          <p:nvPr>
            <p:ph idx="3" type="body"/>
          </p:nvPr>
        </p:nvSpPr>
        <p:spPr>
          <a:xfrm>
            <a:off x="1167091" y="242537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E"/>
              <a:t>The Kuiper belt</a:t>
            </a:r>
            <a:endParaRPr/>
          </a:p>
        </p:txBody>
      </p:sp>
      <p:sp>
        <p:nvSpPr>
          <p:cNvPr id="168" name="Google Shape;168;p10"/>
          <p:cNvSpPr txBox="1"/>
          <p:nvPr>
            <p:ph idx="4" type="body"/>
          </p:nvPr>
        </p:nvSpPr>
        <p:spPr>
          <a:xfrm>
            <a:off x="243820" y="3378963"/>
            <a:ext cx="585218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Located </a:t>
            </a:r>
            <a:r>
              <a:rPr b="1" lang="en-IE"/>
              <a:t>beyond </a:t>
            </a:r>
            <a:r>
              <a:rPr lang="en-IE"/>
              <a:t>the orbit of </a:t>
            </a:r>
            <a:r>
              <a:rPr b="1" lang="en-IE"/>
              <a:t>Neptune</a:t>
            </a:r>
            <a:r>
              <a:rPr lang="en-IE"/>
              <a:t>.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It contains </a:t>
            </a:r>
            <a:r>
              <a:rPr b="1" lang="en-IE"/>
              <a:t>short period comets</a:t>
            </a:r>
            <a:r>
              <a:rPr lang="en-IE"/>
              <a:t>, whose orbit of the sun is less than 200 years. </a:t>
            </a:r>
            <a:endParaRPr/>
          </a:p>
        </p:txBody>
      </p:sp>
      <p:pic>
        <p:nvPicPr>
          <p:cNvPr descr="A screenshot of a computer&#10;&#10;Description automatically generated with low confidence" id="169" name="Google Shape;169;p10"/>
          <p:cNvPicPr preferRelativeResize="0"/>
          <p:nvPr/>
        </p:nvPicPr>
        <p:blipFill rotWithShape="1">
          <a:blip r:embed="rId3">
            <a:alphaModFix/>
          </a:blip>
          <a:srcRect b="27999" l="16490" r="47391" t="13209"/>
          <a:stretch/>
        </p:blipFill>
        <p:spPr>
          <a:xfrm>
            <a:off x="1219200" y="691543"/>
            <a:ext cx="2124635" cy="19884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 with low confidence" id="170" name="Google Shape;170;p10"/>
          <p:cNvPicPr preferRelativeResize="0"/>
          <p:nvPr/>
        </p:nvPicPr>
        <p:blipFill rotWithShape="1">
          <a:blip r:embed="rId3">
            <a:alphaModFix/>
          </a:blip>
          <a:srcRect b="27999" l="54195" r="12978" t="13209"/>
          <a:stretch/>
        </p:blipFill>
        <p:spPr>
          <a:xfrm>
            <a:off x="7785847" y="671141"/>
            <a:ext cx="2124635" cy="2187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What would happen if a massive comet crashed into the sun? | New Scientist" id="177" name="Google Shape;177;p11"/>
          <p:cNvPicPr preferRelativeResize="0"/>
          <p:nvPr/>
        </p:nvPicPr>
        <p:blipFill rotWithShape="1">
          <a:blip r:embed="rId3">
            <a:alphaModFix/>
          </a:blip>
          <a:srcRect b="0" l="0" r="9091" t="23391"/>
          <a:stretch/>
        </p:blipFill>
        <p:spPr>
          <a:xfrm>
            <a:off x="20" y="10"/>
            <a:ext cx="1219198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1"/>
          <p:cNvSpPr/>
          <p:nvPr/>
        </p:nvSpPr>
        <p:spPr>
          <a:xfrm rot="-5400000">
            <a:off x="3799868" y="-1534136"/>
            <a:ext cx="4592270" cy="12192001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1000">
                <a:srgbClr val="000000">
                  <a:alpha val="29803"/>
                </a:srgbClr>
              </a:gs>
              <a:gs pos="35000">
                <a:srgbClr val="000000">
                  <a:alpha val="45882"/>
                </a:srgbClr>
              </a:gs>
              <a:gs pos="100000">
                <a:srgbClr val="000000">
                  <a:alpha val="89803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1"/>
          <p:cNvSpPr txBox="1"/>
          <p:nvPr>
            <p:ph type="ctrTitle"/>
          </p:nvPr>
        </p:nvSpPr>
        <p:spPr>
          <a:xfrm>
            <a:off x="404553" y="3091928"/>
            <a:ext cx="9078562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Calibri"/>
              <a:buNone/>
            </a:pPr>
            <a:r>
              <a:rPr lang="en-IE" sz="5600"/>
              <a:t>What would happen if a comet came close to the sun ?</a:t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0" y="5575039"/>
            <a:ext cx="9785897" cy="6858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1"/>
          <p:cNvSpPr txBox="1"/>
          <p:nvPr>
            <p:ph idx="1" type="subTitle"/>
          </p:nvPr>
        </p:nvSpPr>
        <p:spPr>
          <a:xfrm>
            <a:off x="404553" y="5624945"/>
            <a:ext cx="9078562" cy="592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IE" sz="2800"/>
              <a:t>Where do you think comets could be found in the solar system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NASA says a newly discovered asteroid has a 'very small chance' of hitting  Earth : NPR" id="187" name="Google Shape;187;p12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2"/>
          <p:cNvSpPr txBox="1"/>
          <p:nvPr>
            <p:ph type="ctrTitle"/>
          </p:nvPr>
        </p:nvSpPr>
        <p:spPr>
          <a:xfrm>
            <a:off x="1524000" y="1122362"/>
            <a:ext cx="9144000" cy="290051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b="1" lang="en-IE">
                <a:solidFill>
                  <a:srgbClr val="FFFFFF"/>
                </a:solidFill>
              </a:rPr>
              <a:t>What is an asteroid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35" y="4592170"/>
            <a:ext cx="4476865" cy="2242813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3"/>
          <p:cNvSpPr txBox="1"/>
          <p:nvPr>
            <p:ph type="title"/>
          </p:nvPr>
        </p:nvSpPr>
        <p:spPr>
          <a:xfrm>
            <a:off x="512045" y="-16487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E"/>
              <a:t>Asteroid </a:t>
            </a:r>
            <a:endParaRPr/>
          </a:p>
        </p:txBody>
      </p:sp>
      <p:sp>
        <p:nvSpPr>
          <p:cNvPr id="196" name="Google Shape;196;p13"/>
          <p:cNvSpPr txBox="1"/>
          <p:nvPr>
            <p:ph idx="1" type="body"/>
          </p:nvPr>
        </p:nvSpPr>
        <p:spPr>
          <a:xfrm>
            <a:off x="184041" y="4064937"/>
            <a:ext cx="11823918" cy="8265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</a:pPr>
            <a:r>
              <a:rPr lang="en-IE" sz="11200"/>
              <a:t>They are located in the solar </a:t>
            </a:r>
            <a:r>
              <a:rPr lang="en-IE" sz="11200"/>
              <a:t>system's</a:t>
            </a:r>
            <a:r>
              <a:rPr lang="en-IE" sz="11200"/>
              <a:t> </a:t>
            </a:r>
            <a:r>
              <a:rPr b="1" lang="en-IE" sz="11200"/>
              <a:t>asteroid belt</a:t>
            </a:r>
            <a:r>
              <a:rPr lang="en-IE" sz="11200"/>
              <a:t>, which lies between Mars and Jupiter. </a:t>
            </a:r>
            <a:endParaRPr sz="11200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97" name="Google Shape;197;p13"/>
          <p:cNvSpPr/>
          <p:nvPr/>
        </p:nvSpPr>
        <p:spPr>
          <a:xfrm>
            <a:off x="1136183" y="2413747"/>
            <a:ext cx="9829893" cy="1183341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Are small, rocky structures that have </a:t>
            </a:r>
            <a:r>
              <a:rPr b="1"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air 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 </a:t>
            </a:r>
            <a:r>
              <a:rPr b="1"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atmosphere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</p:txBody>
      </p:sp>
      <p:sp>
        <p:nvSpPr>
          <p:cNvPr id="198" name="Google Shape;198;p13"/>
          <p:cNvSpPr txBox="1"/>
          <p:nvPr/>
        </p:nvSpPr>
        <p:spPr>
          <a:xfrm>
            <a:off x="184041" y="1227094"/>
            <a:ext cx="11563413" cy="10439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Apart from comets there are other small objects that exist within our solar system, these are asteroids. 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4"/>
          <p:cNvSpPr txBox="1"/>
          <p:nvPr>
            <p:ph type="title"/>
          </p:nvPr>
        </p:nvSpPr>
        <p:spPr>
          <a:xfrm>
            <a:off x="640080" y="329184"/>
            <a:ext cx="6894576" cy="17830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Calibri"/>
              <a:buNone/>
            </a:pPr>
            <a:r>
              <a:rPr lang="en-IE" sz="6100"/>
              <a:t>Asteroids vary in size </a:t>
            </a:r>
            <a:endParaRPr/>
          </a:p>
        </p:txBody>
      </p:sp>
      <p:sp>
        <p:nvSpPr>
          <p:cNvPr id="205" name="Google Shape;205;p14"/>
          <p:cNvSpPr/>
          <p:nvPr/>
        </p:nvSpPr>
        <p:spPr>
          <a:xfrm>
            <a:off x="758952" y="2395728"/>
            <a:ext cx="4243589" cy="18288"/>
          </a:xfrm>
          <a:custGeom>
            <a:rect b="b" l="l" r="r" t="t"/>
            <a:pathLst>
              <a:path extrusionOk="0" fill="none" h="18288" w="4243589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extrusionOk="0" h="18288" w="4243589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12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4"/>
          <p:cNvSpPr txBox="1"/>
          <p:nvPr>
            <p:ph idx="1" type="body"/>
          </p:nvPr>
        </p:nvSpPr>
        <p:spPr>
          <a:xfrm>
            <a:off x="640080" y="2706624"/>
            <a:ext cx="6894576" cy="34838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E"/>
              <a:t>Some asteroids are as small as 10 m diameter, these are known as </a:t>
            </a:r>
            <a:r>
              <a:rPr b="1" lang="en-IE"/>
              <a:t>meteors</a:t>
            </a:r>
            <a:r>
              <a:rPr lang="en-IE"/>
              <a:t>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E"/>
              <a:t>Some asteroids are large at about 100 km </a:t>
            </a:r>
            <a:r>
              <a:rPr lang="en-IE"/>
              <a:t>diameter</a:t>
            </a:r>
            <a:r>
              <a:rPr lang="en-IE"/>
              <a:t>, these are known as </a:t>
            </a:r>
            <a:r>
              <a:rPr b="1" lang="en-IE"/>
              <a:t>planetoids</a:t>
            </a:r>
            <a:r>
              <a:rPr lang="en-IE"/>
              <a:t>.</a:t>
            </a:r>
            <a:endParaRPr/>
          </a:p>
        </p:txBody>
      </p:sp>
      <p:pic>
        <p:nvPicPr>
          <p:cNvPr descr="What are asteroids and meteors? | KidsEclipse" id="207" name="Google Shape;207;p14"/>
          <p:cNvPicPr preferRelativeResize="0"/>
          <p:nvPr/>
        </p:nvPicPr>
        <p:blipFill rotWithShape="1">
          <a:blip r:embed="rId3">
            <a:alphaModFix/>
          </a:blip>
          <a:srcRect b="0" l="11095" r="8025" t="0"/>
          <a:stretch/>
        </p:blipFill>
        <p:spPr>
          <a:xfrm>
            <a:off x="8156454" y="-7"/>
            <a:ext cx="4035547" cy="4178808"/>
          </a:xfrm>
          <a:custGeom>
            <a:rect b="b" l="l" r="r" t="t"/>
            <a:pathLst>
              <a:path extrusionOk="0" h="4178808" w="4035547">
                <a:moveTo>
                  <a:pt x="14988" y="0"/>
                </a:moveTo>
                <a:lnTo>
                  <a:pt x="4035547" y="0"/>
                </a:lnTo>
                <a:lnTo>
                  <a:pt x="4035547" y="4161794"/>
                </a:lnTo>
                <a:lnTo>
                  <a:pt x="3918602" y="4164199"/>
                </a:lnTo>
                <a:cubicBezTo>
                  <a:pt x="3673497" y="4178956"/>
                  <a:pt x="3428120" y="4172295"/>
                  <a:pt x="3183014" y="4175560"/>
                </a:cubicBezTo>
                <a:cubicBezTo>
                  <a:pt x="2855121" y="4180001"/>
                  <a:pt x="2527499" y="4168639"/>
                  <a:pt x="2199742" y="4167595"/>
                </a:cubicBezTo>
                <a:cubicBezTo>
                  <a:pt x="2132562" y="4167334"/>
                  <a:pt x="2065110" y="4170729"/>
                  <a:pt x="1998202" y="4175952"/>
                </a:cubicBezTo>
                <a:cubicBezTo>
                  <a:pt x="1905507" y="4183005"/>
                  <a:pt x="1814033" y="4174124"/>
                  <a:pt x="1722153" y="4165766"/>
                </a:cubicBezTo>
                <a:cubicBezTo>
                  <a:pt x="1611407" y="4155711"/>
                  <a:pt x="1500933" y="4164591"/>
                  <a:pt x="1390867" y="4176214"/>
                </a:cubicBezTo>
                <a:lnTo>
                  <a:pt x="1348076" y="4178808"/>
                </a:lnTo>
                <a:lnTo>
                  <a:pt x="597587" y="4178808"/>
                </a:lnTo>
                <a:lnTo>
                  <a:pt x="507890" y="4175773"/>
                </a:lnTo>
                <a:cubicBezTo>
                  <a:pt x="403218" y="4174810"/>
                  <a:pt x="298546" y="4175691"/>
                  <a:pt x="193840" y="4176214"/>
                </a:cubicBezTo>
                <a:lnTo>
                  <a:pt x="2757" y="4175742"/>
                </a:lnTo>
                <a:lnTo>
                  <a:pt x="2810" y="4034870"/>
                </a:lnTo>
                <a:cubicBezTo>
                  <a:pt x="5629" y="3979851"/>
                  <a:pt x="10539" y="3924896"/>
                  <a:pt x="15416" y="3870068"/>
                </a:cubicBezTo>
                <a:cubicBezTo>
                  <a:pt x="23018" y="3799731"/>
                  <a:pt x="25045" y="3728899"/>
                  <a:pt x="21498" y="3658244"/>
                </a:cubicBezTo>
                <a:cubicBezTo>
                  <a:pt x="17063" y="3602147"/>
                  <a:pt x="10095" y="3546050"/>
                  <a:pt x="8828" y="3489953"/>
                </a:cubicBezTo>
                <a:cubicBezTo>
                  <a:pt x="6548" y="3389688"/>
                  <a:pt x="7434" y="3289424"/>
                  <a:pt x="13262" y="3189160"/>
                </a:cubicBezTo>
                <a:cubicBezTo>
                  <a:pt x="16176" y="3138901"/>
                  <a:pt x="20864" y="3089150"/>
                  <a:pt x="22891" y="3038510"/>
                </a:cubicBezTo>
                <a:cubicBezTo>
                  <a:pt x="24918" y="2987870"/>
                  <a:pt x="28973" y="2936723"/>
                  <a:pt x="17444" y="2887098"/>
                </a:cubicBezTo>
                <a:cubicBezTo>
                  <a:pt x="-2068" y="2802699"/>
                  <a:pt x="12249" y="2718680"/>
                  <a:pt x="16430" y="2634534"/>
                </a:cubicBezTo>
                <a:cubicBezTo>
                  <a:pt x="18964" y="2582244"/>
                  <a:pt x="34168" y="2528685"/>
                  <a:pt x="20738" y="2477919"/>
                </a:cubicBezTo>
                <a:cubicBezTo>
                  <a:pt x="-421" y="2398342"/>
                  <a:pt x="13389" y="2320415"/>
                  <a:pt x="20738" y="2242107"/>
                </a:cubicBezTo>
                <a:cubicBezTo>
                  <a:pt x="29213" y="2168001"/>
                  <a:pt x="27718" y="2093082"/>
                  <a:pt x="16303" y="2019369"/>
                </a:cubicBezTo>
                <a:cubicBezTo>
                  <a:pt x="1986" y="1946239"/>
                  <a:pt x="1986" y="1871028"/>
                  <a:pt x="16303" y="1797899"/>
                </a:cubicBezTo>
                <a:cubicBezTo>
                  <a:pt x="28162" y="1737537"/>
                  <a:pt x="29530" y="1675589"/>
                  <a:pt x="20357" y="1614758"/>
                </a:cubicBezTo>
                <a:cubicBezTo>
                  <a:pt x="14149" y="1571226"/>
                  <a:pt x="3000" y="1527947"/>
                  <a:pt x="1480" y="1484415"/>
                </a:cubicBezTo>
                <a:cubicBezTo>
                  <a:pt x="-1662" y="1393377"/>
                  <a:pt x="200" y="1302238"/>
                  <a:pt x="7055" y="1211417"/>
                </a:cubicBezTo>
                <a:cubicBezTo>
                  <a:pt x="15036" y="1107980"/>
                  <a:pt x="30366" y="1004923"/>
                  <a:pt x="19724" y="900725"/>
                </a:cubicBezTo>
                <a:cubicBezTo>
                  <a:pt x="16050" y="864934"/>
                  <a:pt x="8575" y="829270"/>
                  <a:pt x="7815" y="793353"/>
                </a:cubicBezTo>
                <a:cubicBezTo>
                  <a:pt x="6168" y="726087"/>
                  <a:pt x="5407" y="659710"/>
                  <a:pt x="9208" y="590286"/>
                </a:cubicBezTo>
                <a:cubicBezTo>
                  <a:pt x="13009" y="520863"/>
                  <a:pt x="27452" y="450424"/>
                  <a:pt x="17697" y="382270"/>
                </a:cubicBezTo>
                <a:cubicBezTo>
                  <a:pt x="7941" y="314115"/>
                  <a:pt x="14276" y="247103"/>
                  <a:pt x="20611" y="180218"/>
                </a:cubicBezTo>
                <a:cubicBezTo>
                  <a:pt x="23652" y="148426"/>
                  <a:pt x="25711" y="116982"/>
                  <a:pt x="25156" y="85665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descr="Asteroid - Wikipedia" id="208" name="Google Shape;208;p14"/>
          <p:cNvPicPr preferRelativeResize="0"/>
          <p:nvPr/>
        </p:nvPicPr>
        <p:blipFill rotWithShape="1">
          <a:blip r:embed="rId4">
            <a:alphaModFix/>
          </a:blip>
          <a:srcRect b="2" l="0" r="5481" t="0"/>
          <a:stretch/>
        </p:blipFill>
        <p:spPr>
          <a:xfrm>
            <a:off x="8144356" y="4267201"/>
            <a:ext cx="4047645" cy="2590808"/>
          </a:xfrm>
          <a:custGeom>
            <a:rect b="b" l="l" r="r" t="t"/>
            <a:pathLst>
              <a:path extrusionOk="0" h="2495811" w="4047645">
                <a:moveTo>
                  <a:pt x="2441891" y="4"/>
                </a:moveTo>
                <a:cubicBezTo>
                  <a:pt x="2489381" y="-78"/>
                  <a:pt x="2536882" y="1163"/>
                  <a:pt x="2584383" y="4428"/>
                </a:cubicBezTo>
                <a:cubicBezTo>
                  <a:pt x="2744314" y="17813"/>
                  <a:pt x="2904989" y="21079"/>
                  <a:pt x="3065367" y="14222"/>
                </a:cubicBezTo>
                <a:cubicBezTo>
                  <a:pt x="3194244" y="5694"/>
                  <a:pt x="3323514" y="4206"/>
                  <a:pt x="3452568" y="9782"/>
                </a:cubicBezTo>
                <a:cubicBezTo>
                  <a:pt x="3572813" y="16442"/>
                  <a:pt x="3693059" y="23233"/>
                  <a:pt x="3813712" y="19315"/>
                </a:cubicBezTo>
                <a:cubicBezTo>
                  <a:pt x="3861755" y="17748"/>
                  <a:pt x="3909121" y="15789"/>
                  <a:pt x="3956758" y="13177"/>
                </a:cubicBezTo>
                <a:lnTo>
                  <a:pt x="4047645" y="9696"/>
                </a:lnTo>
                <a:lnTo>
                  <a:pt x="4047645" y="2495811"/>
                </a:lnTo>
                <a:lnTo>
                  <a:pt x="28177" y="2495811"/>
                </a:lnTo>
                <a:lnTo>
                  <a:pt x="28782" y="2485852"/>
                </a:lnTo>
                <a:cubicBezTo>
                  <a:pt x="31911" y="2365446"/>
                  <a:pt x="35027" y="2245002"/>
                  <a:pt x="38157" y="2124521"/>
                </a:cubicBezTo>
                <a:cubicBezTo>
                  <a:pt x="38284" y="2119444"/>
                  <a:pt x="39171" y="2114494"/>
                  <a:pt x="39171" y="2109417"/>
                </a:cubicBezTo>
                <a:cubicBezTo>
                  <a:pt x="48166" y="1995573"/>
                  <a:pt x="53107" y="1881729"/>
                  <a:pt x="18899" y="1770550"/>
                </a:cubicBezTo>
                <a:cubicBezTo>
                  <a:pt x="15871" y="1760104"/>
                  <a:pt x="14262" y="1749304"/>
                  <a:pt x="14084" y="1738440"/>
                </a:cubicBezTo>
                <a:cubicBezTo>
                  <a:pt x="12413" y="1641514"/>
                  <a:pt x="16644" y="1544587"/>
                  <a:pt x="26754" y="1448181"/>
                </a:cubicBezTo>
                <a:cubicBezTo>
                  <a:pt x="31949" y="1389038"/>
                  <a:pt x="26754" y="1329006"/>
                  <a:pt x="43478" y="1270498"/>
                </a:cubicBezTo>
                <a:cubicBezTo>
                  <a:pt x="50864" y="1241421"/>
                  <a:pt x="55109" y="1211634"/>
                  <a:pt x="56147" y="1181656"/>
                </a:cubicBezTo>
                <a:cubicBezTo>
                  <a:pt x="59948" y="1109060"/>
                  <a:pt x="38537" y="1040779"/>
                  <a:pt x="18139" y="972244"/>
                </a:cubicBezTo>
                <a:cubicBezTo>
                  <a:pt x="7370" y="935945"/>
                  <a:pt x="-5426" y="898886"/>
                  <a:pt x="2429" y="860811"/>
                </a:cubicBezTo>
                <a:cubicBezTo>
                  <a:pt x="16707" y="802251"/>
                  <a:pt x="24854" y="742359"/>
                  <a:pt x="26754" y="682112"/>
                </a:cubicBezTo>
                <a:cubicBezTo>
                  <a:pt x="26754" y="639468"/>
                  <a:pt x="16365" y="597712"/>
                  <a:pt x="20039" y="555195"/>
                </a:cubicBezTo>
                <a:cubicBezTo>
                  <a:pt x="28211" y="472712"/>
                  <a:pt x="30238" y="389734"/>
                  <a:pt x="26121" y="306946"/>
                </a:cubicBezTo>
                <a:cubicBezTo>
                  <a:pt x="26095" y="273846"/>
                  <a:pt x="29846" y="240848"/>
                  <a:pt x="37270" y="208585"/>
                </a:cubicBezTo>
                <a:cubicBezTo>
                  <a:pt x="46506" y="151651"/>
                  <a:pt x="48419" y="93777"/>
                  <a:pt x="42971" y="36360"/>
                </a:cubicBezTo>
                <a:lnTo>
                  <a:pt x="38853" y="8429"/>
                </a:lnTo>
                <a:lnTo>
                  <a:pt x="56649" y="7824"/>
                </a:lnTo>
                <a:cubicBezTo>
                  <a:pt x="210497" y="-156"/>
                  <a:pt x="364754" y="3162"/>
                  <a:pt x="518087" y="17748"/>
                </a:cubicBezTo>
                <a:cubicBezTo>
                  <a:pt x="626567" y="25440"/>
                  <a:pt x="735534" y="24213"/>
                  <a:pt x="843809" y="14092"/>
                </a:cubicBezTo>
                <a:cubicBezTo>
                  <a:pt x="1042499" y="-1711"/>
                  <a:pt x="1240782" y="10958"/>
                  <a:pt x="1439065" y="21666"/>
                </a:cubicBezTo>
                <a:cubicBezTo>
                  <a:pt x="1631105" y="32113"/>
                  <a:pt x="1823010" y="24408"/>
                  <a:pt x="2015050" y="17487"/>
                </a:cubicBezTo>
                <a:cubicBezTo>
                  <a:pt x="2157045" y="12394"/>
                  <a:pt x="2299420" y="249"/>
                  <a:pt x="2441891" y="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6"/>
          <p:cNvPicPr preferRelativeResize="0"/>
          <p:nvPr/>
        </p:nvPicPr>
        <p:blipFill rotWithShape="1">
          <a:blip r:embed="rId3">
            <a:alphaModFix/>
          </a:blip>
          <a:srcRect b="5563" l="0" r="0" t="0"/>
          <a:stretch/>
        </p:blipFill>
        <p:spPr>
          <a:xfrm>
            <a:off x="1583407" y="-330087"/>
            <a:ext cx="9025186" cy="315670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699111" y="2506101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IE" sz="3600"/>
              <a:t>Comet</a:t>
            </a:r>
            <a:r>
              <a:rPr lang="en-IE"/>
              <a:t> </a:t>
            </a:r>
            <a:endParaRPr/>
          </a:p>
        </p:txBody>
      </p:sp>
      <p:sp>
        <p:nvSpPr>
          <p:cNvPr id="216" name="Google Shape;216;p16"/>
          <p:cNvSpPr txBox="1"/>
          <p:nvPr>
            <p:ph idx="2" type="body"/>
          </p:nvPr>
        </p:nvSpPr>
        <p:spPr>
          <a:xfrm>
            <a:off x="6762286" y="3429000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Has no  _____ or no_______.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They are mainly located in the solar system in the main asteroid _____ that lie between ________ and mars.</a:t>
            </a:r>
            <a:endParaRPr/>
          </a:p>
        </p:txBody>
      </p:sp>
      <p:sp>
        <p:nvSpPr>
          <p:cNvPr id="217" name="Google Shape;217;p16"/>
          <p:cNvSpPr txBox="1"/>
          <p:nvPr>
            <p:ph idx="3" type="body"/>
          </p:nvPr>
        </p:nvSpPr>
        <p:spPr>
          <a:xfrm>
            <a:off x="6418385" y="2487051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E" sz="3200"/>
              <a:t>Asteroid </a:t>
            </a:r>
            <a:endParaRPr/>
          </a:p>
        </p:txBody>
      </p:sp>
      <p:sp>
        <p:nvSpPr>
          <p:cNvPr id="218" name="Google Shape;218;p16"/>
          <p:cNvSpPr txBox="1"/>
          <p:nvPr>
            <p:ph idx="4" type="body"/>
          </p:nvPr>
        </p:nvSpPr>
        <p:spPr>
          <a:xfrm>
            <a:off x="467751" y="3538781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Made up of _______, _________ and ________.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They are mainly located in the _______ solar system on the k_____ b______ or  o________ c______.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E"/>
              <a:t>Meteor </a:t>
            </a:r>
            <a:endParaRPr/>
          </a:p>
        </p:txBody>
      </p:sp>
      <p:sp>
        <p:nvSpPr>
          <p:cNvPr id="225" name="Google Shape;225;p17"/>
          <p:cNvSpPr txBox="1"/>
          <p:nvPr>
            <p:ph idx="1" type="body"/>
          </p:nvPr>
        </p:nvSpPr>
        <p:spPr>
          <a:xfrm>
            <a:off x="838200" y="3151163"/>
            <a:ext cx="10515600" cy="30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When a meteor enters the </a:t>
            </a:r>
            <a:r>
              <a:rPr lang="en-IE"/>
              <a:t>earth's</a:t>
            </a:r>
            <a:r>
              <a:rPr lang="en-IE"/>
              <a:t> atmosphere, it burns up due to the speed of its entry, leaving a streak of light.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This is a meteor or known as shooting star. </a:t>
            </a:r>
            <a:endParaRPr/>
          </a:p>
        </p:txBody>
      </p:sp>
      <p:sp>
        <p:nvSpPr>
          <p:cNvPr id="226" name="Google Shape;226;p17"/>
          <p:cNvSpPr/>
          <p:nvPr/>
        </p:nvSpPr>
        <p:spPr>
          <a:xfrm>
            <a:off x="1667021" y="1294228"/>
            <a:ext cx="9306951" cy="1716258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Small rocks that burn up in the 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earth's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atmosphere. </a:t>
            </a:r>
            <a:endParaRPr/>
          </a:p>
        </p:txBody>
      </p:sp>
      <p:pic>
        <p:nvPicPr>
          <p:cNvPr descr="NATIONAL METEOR WATCH DAY - June 30, 2023 - National Today" id="227" name="Google Shape;2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50348" y="3756074"/>
            <a:ext cx="2890910" cy="2890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572502" y="-22426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E"/>
              <a:t>The journey of a meteoroid </a:t>
            </a:r>
            <a:endParaRPr/>
          </a:p>
        </p:txBody>
      </p:sp>
      <p:sp>
        <p:nvSpPr>
          <p:cNvPr id="234" name="Google Shape;234;p18"/>
          <p:cNvSpPr txBox="1"/>
          <p:nvPr>
            <p:ph idx="1" type="body"/>
          </p:nvPr>
        </p:nvSpPr>
        <p:spPr>
          <a:xfrm>
            <a:off x="572502" y="2249426"/>
            <a:ext cx="361263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E"/>
              <a:t>Meteoroid </a:t>
            </a:r>
            <a:endParaRPr/>
          </a:p>
        </p:txBody>
      </p:sp>
      <p:sp>
        <p:nvSpPr>
          <p:cNvPr id="235" name="Google Shape;235;p18"/>
          <p:cNvSpPr txBox="1"/>
          <p:nvPr>
            <p:ph idx="2" type="body"/>
          </p:nvPr>
        </p:nvSpPr>
        <p:spPr>
          <a:xfrm>
            <a:off x="94199" y="3310950"/>
            <a:ext cx="361263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E"/>
              <a:t>Much smaller rock or particles that orbit the sun </a:t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4974859" y="2273116"/>
            <a:ext cx="361263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-IE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Meteor  </a:t>
            </a:r>
            <a:endParaRPr/>
          </a:p>
        </p:txBody>
      </p:sp>
      <p:sp>
        <p:nvSpPr>
          <p:cNvPr id="237" name="Google Shape;237;p18"/>
          <p:cNvSpPr txBox="1"/>
          <p:nvPr/>
        </p:nvSpPr>
        <p:spPr>
          <a:xfrm>
            <a:off x="8708317" y="2289772"/>
            <a:ext cx="361263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-IE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Meteorite  </a:t>
            </a:r>
            <a:endParaRPr/>
          </a:p>
        </p:txBody>
      </p:sp>
      <p:sp>
        <p:nvSpPr>
          <p:cNvPr id="238" name="Google Shape;238;p18"/>
          <p:cNvSpPr txBox="1"/>
          <p:nvPr/>
        </p:nvSpPr>
        <p:spPr>
          <a:xfrm>
            <a:off x="3844650" y="3310950"/>
            <a:ext cx="361263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a meteor enters the 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earth's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atmosphere, it burns up due to the speed of its entry, leaving a streak of light. </a:t>
            </a:r>
            <a:endParaRPr/>
          </a:p>
          <a:p>
            <a:pPr indent="-64135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 meteor or known as shooting star. </a:t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8030308" y="3314467"/>
            <a:ext cx="361263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a meteoroid survives the passage through 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earth's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atmosphere and lands on the surface it is known as a </a:t>
            </a:r>
            <a:r>
              <a:rPr b="1"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meteorite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It’s the remainder of meteoroid that lands on earth</a:t>
            </a: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pic>
        <p:nvPicPr>
          <p:cNvPr id="240" name="Google Shape;24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681" y="929741"/>
            <a:ext cx="2200573" cy="1631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31398" y="966738"/>
            <a:ext cx="2639143" cy="1764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12436" y="929741"/>
            <a:ext cx="2717758" cy="1778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49" name="Google Shape;24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4277" y="541607"/>
            <a:ext cx="12023075" cy="5635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57" name="Google Shape;25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3972" y="1039335"/>
            <a:ext cx="11637357" cy="4672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E"/>
              <a:t>What I need to know </a:t>
            </a:r>
            <a:endParaRPr/>
          </a:p>
        </p:txBody>
      </p:sp>
      <p:sp>
        <p:nvSpPr>
          <p:cNvPr id="107" name="Google Shape;107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IE"/>
              <a:t>Students should be able to explain how a </a:t>
            </a:r>
            <a:r>
              <a:rPr b="1" lang="en-IE"/>
              <a:t>comet is formed</a:t>
            </a:r>
            <a:endParaRPr/>
          </a:p>
          <a:p>
            <a:pPr indent="-3365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IE"/>
              <a:t>Should know how to </a:t>
            </a:r>
            <a:r>
              <a:rPr b="1" lang="en-IE"/>
              <a:t>describe</a:t>
            </a:r>
            <a:r>
              <a:rPr lang="en-IE"/>
              <a:t> a </a:t>
            </a:r>
            <a:r>
              <a:rPr b="1" lang="en-IE"/>
              <a:t>comet, asteroid </a:t>
            </a:r>
            <a:r>
              <a:rPr lang="en-IE"/>
              <a:t>and</a:t>
            </a:r>
            <a:r>
              <a:rPr b="1" lang="en-IE"/>
              <a:t> meteor </a:t>
            </a:r>
            <a:endParaRPr/>
          </a:p>
          <a:p>
            <a:pPr indent="-3365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IE"/>
              <a:t>Students should know the difference between the terms </a:t>
            </a:r>
            <a:r>
              <a:rPr b="1" lang="en-IE"/>
              <a:t>meteoroid</a:t>
            </a:r>
            <a:r>
              <a:rPr lang="en-IE"/>
              <a:t>, </a:t>
            </a:r>
            <a:r>
              <a:rPr b="1" lang="en-IE"/>
              <a:t>meteor</a:t>
            </a:r>
            <a:r>
              <a:rPr lang="en-IE"/>
              <a:t> and </a:t>
            </a:r>
            <a:r>
              <a:rPr b="1" lang="en-IE"/>
              <a:t>meteorite</a:t>
            </a:r>
            <a:endParaRPr/>
          </a:p>
          <a:p>
            <a:pPr indent="-3365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IE"/>
              <a:t>Students should know to </a:t>
            </a:r>
            <a:r>
              <a:rPr b="1" lang="en-IE"/>
              <a:t>find comets, asteroids </a:t>
            </a:r>
            <a:r>
              <a:rPr lang="en-IE"/>
              <a:t>and</a:t>
            </a:r>
            <a:r>
              <a:rPr b="1" lang="en-IE"/>
              <a:t> meteors </a:t>
            </a:r>
            <a:r>
              <a:rPr lang="en-IE"/>
              <a:t>in the solar system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A - Europe in the Solar System" id="264" name="Google Shape;264;p21"/>
          <p:cNvPicPr preferRelativeResize="0"/>
          <p:nvPr/>
        </p:nvPicPr>
        <p:blipFill rotWithShape="1">
          <a:blip r:embed="rId3">
            <a:alphaModFix amt="50000"/>
          </a:blip>
          <a:srcRect b="0" l="25" r="0" t="0"/>
          <a:stretch/>
        </p:blipFill>
        <p:spPr>
          <a:xfrm>
            <a:off x="20" y="10"/>
            <a:ext cx="1218893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1"/>
          <p:cNvSpPr txBox="1"/>
          <p:nvPr>
            <p:ph type="ctrTitle"/>
          </p:nvPr>
        </p:nvSpPr>
        <p:spPr>
          <a:xfrm>
            <a:off x="1524000" y="1122363"/>
            <a:ext cx="9144000" cy="3063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100"/>
              <a:buFont typeface="Arial"/>
              <a:buNone/>
            </a:pPr>
            <a:r>
              <a:rPr b="1" lang="en-IE" sz="6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Where would you find comets, asteroids and meteors in the solar system</a:t>
            </a:r>
            <a:endParaRPr/>
          </a:p>
        </p:txBody>
      </p:sp>
      <p:sp>
        <p:nvSpPr>
          <p:cNvPr id="266" name="Google Shape;266;p21"/>
          <p:cNvSpPr/>
          <p:nvPr/>
        </p:nvSpPr>
        <p:spPr>
          <a:xfrm>
            <a:off x="3974206" y="4368623"/>
            <a:ext cx="4243589" cy="18288"/>
          </a:xfrm>
          <a:custGeom>
            <a:rect b="b" l="l" r="r" t="t"/>
            <a:pathLst>
              <a:path extrusionOk="0" fill="none" h="18288" w="4243589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extrusionOk="0" h="18288" w="4243589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4901"/>
            </a:srgbClr>
          </a:solidFill>
          <a:ln cap="rnd" cmpd="sng" w="44450">
            <a:solidFill>
              <a:srgbClr val="FFFFFF">
                <a:alpha val="7490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2"/>
          <p:cNvPicPr preferRelativeResize="0"/>
          <p:nvPr/>
        </p:nvPicPr>
        <p:blipFill rotWithShape="1">
          <a:blip r:embed="rId3">
            <a:alphaModFix/>
          </a:blip>
          <a:srcRect b="1970" l="0" r="0" t="0"/>
          <a:stretch/>
        </p:blipFill>
        <p:spPr>
          <a:xfrm>
            <a:off x="3105125" y="38075"/>
            <a:ext cx="6136006" cy="681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 txBox="1"/>
          <p:nvPr>
            <p:ph type="title"/>
          </p:nvPr>
        </p:nvSpPr>
        <p:spPr>
          <a:xfrm>
            <a:off x="575982" y="-9207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E"/>
              <a:t>Can you name the celestial object </a:t>
            </a:r>
            <a:endParaRPr/>
          </a:p>
        </p:txBody>
      </p:sp>
      <p:pic>
        <p:nvPicPr>
          <p:cNvPr id="114" name="Google Shape;114;p3"/>
          <p:cNvPicPr preferRelativeResize="0"/>
          <p:nvPr/>
        </p:nvPicPr>
        <p:blipFill rotWithShape="1">
          <a:blip r:embed="rId3">
            <a:alphaModFix/>
          </a:blip>
          <a:srcRect b="0" l="0" r="0" t="3842"/>
          <a:stretch/>
        </p:blipFill>
        <p:spPr>
          <a:xfrm>
            <a:off x="1190066" y="1123667"/>
            <a:ext cx="9574305" cy="5833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4"/>
          <p:cNvPicPr preferRelativeResize="0"/>
          <p:nvPr/>
        </p:nvPicPr>
        <p:blipFill rotWithShape="1">
          <a:blip r:embed="rId3">
            <a:alphaModFix/>
          </a:blip>
          <a:srcRect b="0" l="0" r="0" t="5735"/>
          <a:stretch/>
        </p:blipFill>
        <p:spPr>
          <a:xfrm>
            <a:off x="1136278" y="1094764"/>
            <a:ext cx="8970672" cy="562671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>
            <p:ph type="title"/>
          </p:nvPr>
        </p:nvSpPr>
        <p:spPr>
          <a:xfrm>
            <a:off x="663388" y="-5845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E"/>
              <a:t>Can you name the celestial object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Move over Green comet! A 'brighter' new comet to visit Earth, outshine  stars in the sky | Tech News" id="126" name="Google Shape;126;p5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5"/>
          <p:cNvSpPr txBox="1"/>
          <p:nvPr>
            <p:ph type="ctrTitle"/>
          </p:nvPr>
        </p:nvSpPr>
        <p:spPr>
          <a:xfrm>
            <a:off x="838200" y="1122362"/>
            <a:ext cx="10515600" cy="290051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</a:pPr>
            <a:r>
              <a:rPr b="1" lang="en-IE" sz="4400">
                <a:solidFill>
                  <a:srgbClr val="FFFFFF"/>
                </a:solidFill>
              </a:rPr>
              <a:t>What is a comet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50683" y="2575113"/>
            <a:ext cx="2540385" cy="3313418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>
            <p:ph type="title"/>
          </p:nvPr>
        </p:nvSpPr>
        <p:spPr>
          <a:xfrm>
            <a:off x="528711" y="-19758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E"/>
              <a:t>Comets </a:t>
            </a:r>
            <a:endParaRPr/>
          </a:p>
        </p:txBody>
      </p:sp>
      <p:sp>
        <p:nvSpPr>
          <p:cNvPr id="135" name="Google Shape;135;p6"/>
          <p:cNvSpPr txBox="1"/>
          <p:nvPr>
            <p:ph idx="1" type="body"/>
          </p:nvPr>
        </p:nvSpPr>
        <p:spPr>
          <a:xfrm>
            <a:off x="0" y="2166734"/>
            <a:ext cx="9453495" cy="46105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E"/>
              <a:t>• Comets are made of ice and dust.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E"/>
              <a:t>• They </a:t>
            </a:r>
            <a:r>
              <a:rPr b="1" lang="en-IE"/>
              <a:t>orbit</a:t>
            </a:r>
            <a:r>
              <a:rPr lang="en-IE"/>
              <a:t> the sun in a circular motion and spend most of their time in the </a:t>
            </a:r>
            <a:r>
              <a:rPr b="1" lang="en-IE"/>
              <a:t>outer reaches of the solar system</a:t>
            </a:r>
            <a:r>
              <a:rPr lang="en-IE"/>
              <a:t>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E"/>
              <a:t>• When comets get close to the sun, tails of gas and dust particles are emitted.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E"/>
              <a:t>Depending on the comet, it can take 200 years to 30 million years to orbit the sun.</a:t>
            </a:r>
            <a:endParaRPr/>
          </a:p>
        </p:txBody>
      </p:sp>
      <p:sp>
        <p:nvSpPr>
          <p:cNvPr id="136" name="Google Shape;136;p6"/>
          <p:cNvSpPr/>
          <p:nvPr/>
        </p:nvSpPr>
        <p:spPr>
          <a:xfrm>
            <a:off x="2451882" y="647424"/>
            <a:ext cx="8174502" cy="1399735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Large lumps of frozen gases rock and dust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42" name="Google Shape;142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2123" y="0"/>
            <a:ext cx="9144000" cy="686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7"/>
          <p:cNvSpPr/>
          <p:nvPr/>
        </p:nvSpPr>
        <p:spPr>
          <a:xfrm>
            <a:off x="1524001" y="2670126"/>
            <a:ext cx="2627313" cy="2308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It is ~2km in length and 400m wide at its narrowest point.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"/>
          <p:cNvSpPr/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8"/>
          <p:cNvSpPr txBox="1"/>
          <p:nvPr>
            <p:ph type="title"/>
          </p:nvPr>
        </p:nvSpPr>
        <p:spPr>
          <a:xfrm>
            <a:off x="556532" y="643467"/>
            <a:ext cx="11210925" cy="744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IE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Comet and its tail </a:t>
            </a:r>
            <a:endParaRPr/>
          </a:p>
        </p:txBody>
      </p:sp>
      <p:pic>
        <p:nvPicPr>
          <p:cNvPr descr="Graphical user interface&#10;&#10;Description automatically generated with medium confidence" id="151" name="Google Shape;151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1340" l="2638" r="52773" t="0"/>
          <a:stretch/>
        </p:blipFill>
        <p:spPr>
          <a:xfrm>
            <a:off x="6534437" y="1820334"/>
            <a:ext cx="5456692" cy="4394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 txBox="1"/>
          <p:nvPr/>
        </p:nvSpPr>
        <p:spPr>
          <a:xfrm>
            <a:off x="200872" y="1902759"/>
            <a:ext cx="5809964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Then the suns heat energy evaporates the comets ice. This sends dust and gases out into space- form into a giant glowing head with a long tail.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tail can stretch out for millions of miles behind the comet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creenshot of a computer&#10;&#10;Description automatically generated with low confidence" id="159" name="Google Shape;159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721" l="0" r="0" t="47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2023-03-13T16:54:52Z</dcterms:created>
  <dc:creator>erika foran</dc:creator>
</cp:coreProperties>
</file>